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5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A81C"/>
    <a:srgbClr val="1D3768"/>
    <a:srgbClr val="D07B29"/>
    <a:srgbClr val="005B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noFill/>
        </p:spPr>
        <p:txBody>
          <a:bodyPr anchor="b"/>
          <a:lstStyle>
            <a:lvl1pPr algn="ctr">
              <a:defRPr sz="6000">
                <a:solidFill>
                  <a:srgbClr val="1D376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5BAA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06AD-C5E8-40F4-866F-E7A69D72C086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9B53-12EC-44FF-90A9-A65BB01BA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336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06AD-C5E8-40F4-866F-E7A69D72C086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9B53-12EC-44FF-90A9-A65BB01BA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784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06AD-C5E8-40F4-866F-E7A69D72C086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9B53-12EC-44FF-90A9-A65BB01BA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38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20724"/>
          </a:xfrm>
          <a:solidFill>
            <a:srgbClr val="005BAA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D3768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06AD-C5E8-40F4-866F-E7A69D72C086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9B53-12EC-44FF-90A9-A65BB01BA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53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noFill/>
        </p:spPr>
        <p:txBody>
          <a:bodyPr anchor="b"/>
          <a:lstStyle>
            <a:lvl1pPr>
              <a:defRPr sz="6000">
                <a:solidFill>
                  <a:srgbClr val="1D3768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06AD-C5E8-40F4-866F-E7A69D72C086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9B53-12EC-44FF-90A9-A65BB01BA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224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101953"/>
            <a:ext cx="3886200" cy="467019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101953"/>
            <a:ext cx="3886200" cy="467019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06AD-C5E8-40F4-866F-E7A69D72C086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9B53-12EC-44FF-90A9-A65BB01BA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11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76154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9207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108087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9207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49" y="2093119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06AD-C5E8-40F4-866F-E7A69D72C086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9B53-12EC-44FF-90A9-A65BB01BA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764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06AD-C5E8-40F4-866F-E7A69D72C086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9B53-12EC-44FF-90A9-A65BB01BA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328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06AD-C5E8-40F4-866F-E7A69D72C086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9B53-12EC-44FF-90A9-A65BB01BA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78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06AD-C5E8-40F4-866F-E7A69D72C086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9B53-12EC-44FF-90A9-A65BB01BA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711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06AD-C5E8-40F4-866F-E7A69D72C086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9B53-12EC-44FF-90A9-A65BB01BA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165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20724"/>
          </a:xfrm>
          <a:prstGeom prst="rect">
            <a:avLst/>
          </a:prstGeom>
          <a:solidFill>
            <a:srgbClr val="005BAA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110343"/>
            <a:ext cx="7886700" cy="468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32263" y="6356351"/>
            <a:ext cx="17907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506AD-C5E8-40F4-866F-E7A69D72C086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27072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17278" y="6356351"/>
            <a:ext cx="8980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09B53-12EC-44FF-90A9-A65BB01BA28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33" y="5914232"/>
            <a:ext cx="1905000" cy="70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196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D3768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mu.edu/irb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mu.edu/irb/consent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mu.edu/irb/irb-proposal-decision-tre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emu.edu/irb/proposal/student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70321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Developing an Effective IRB Application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328086"/>
            <a:ext cx="6858000" cy="192971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Eastern Mennonite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University</a:t>
            </a:r>
            <a:b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Institutional Review Board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2"/>
              </a:rPr>
              <a:t>emu.edu/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hlinkClick r:id="rId2"/>
              </a:rPr>
              <a:t>irb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50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Informed Consent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41141"/>
            <a:ext cx="7886700" cy="390743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Describe how you will inform your participants about the purpose and procedures of the study</a:t>
            </a:r>
          </a:p>
          <a:p>
            <a:r>
              <a:rPr lang="en-US" dirty="0" smtClean="0"/>
              <a:t>Describe how you will assess participant understanding of their rights and of the process and purpose of the research</a:t>
            </a:r>
          </a:p>
          <a:p>
            <a:r>
              <a:rPr lang="en-US" dirty="0" smtClean="0"/>
              <a:t>Participants must be give consent to be photographed, video-taped or audio-taped whether or not you intend to share these in a presentation</a:t>
            </a:r>
          </a:p>
          <a:p>
            <a:r>
              <a:rPr lang="en-US" dirty="0" smtClean="0"/>
              <a:t>Outline how you will secure these recordings</a:t>
            </a:r>
          </a:p>
          <a:p>
            <a:r>
              <a:rPr lang="en-US" dirty="0" smtClean="0"/>
              <a:t>Include contact for the EMU IRB Board</a:t>
            </a:r>
          </a:p>
          <a:p>
            <a:r>
              <a:rPr lang="en-US" b="1" dirty="0" smtClean="0"/>
              <a:t>Upload your drafted informed consent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6284" y="4902410"/>
            <a:ext cx="5350476" cy="830997"/>
          </a:xfrm>
          <a:prstGeom prst="rect">
            <a:avLst/>
          </a:prstGeom>
          <a:solidFill>
            <a:srgbClr val="1D376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Link: Informed Consent Template</a:t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pl-PL" sz="2400" dirty="0" smtClean="0">
                <a:hlinkClick r:id="rId2"/>
              </a:rPr>
              <a:t>emu.edu/irb/consent/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74658" y="4902410"/>
            <a:ext cx="2240692" cy="1754326"/>
          </a:xfrm>
          <a:prstGeom prst="rect">
            <a:avLst/>
          </a:prstGeom>
          <a:solidFill>
            <a:srgbClr val="F5A81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Give careful attention to your informed consent form; it is one area that often delays </a:t>
            </a:r>
            <a:r>
              <a:rPr lang="en-US" dirty="0" smtClean="0">
                <a:solidFill>
                  <a:schemeClr val="bg1"/>
                </a:solidFill>
              </a:rPr>
              <a:t>approval!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44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Describing Risks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Risks include physical or emotional consequences to the participant as a result of participation, examples might include:</a:t>
            </a:r>
          </a:p>
          <a:p>
            <a:pPr lvl="1"/>
            <a:r>
              <a:rPr lang="en-US" dirty="0" smtClean="0"/>
              <a:t>Sadness, anger or other types of emotional distress upon reflection on research topic</a:t>
            </a:r>
          </a:p>
          <a:p>
            <a:pPr lvl="1"/>
            <a:r>
              <a:rPr lang="en-US" dirty="0" smtClean="0"/>
              <a:t>Physical discomfort from participation in the study</a:t>
            </a:r>
          </a:p>
          <a:p>
            <a:pPr lvl="1"/>
            <a:r>
              <a:rPr lang="en-US" dirty="0" smtClean="0"/>
              <a:t>Potential risk to health</a:t>
            </a:r>
          </a:p>
          <a:p>
            <a:pPr lvl="1"/>
            <a:r>
              <a:rPr lang="en-US" dirty="0" smtClean="0"/>
              <a:t>Impact of deception incorporated into research design</a:t>
            </a:r>
          </a:p>
          <a:p>
            <a:pPr lvl="1"/>
            <a:r>
              <a:rPr lang="en-US" dirty="0" smtClean="0"/>
              <a:t>Etc.</a:t>
            </a:r>
          </a:p>
          <a:p>
            <a:pPr lvl="1"/>
            <a:endParaRPr lang="en-US" dirty="0"/>
          </a:p>
          <a:p>
            <a:r>
              <a:rPr lang="en-US" dirty="0" smtClean="0"/>
              <a:t>If you identify a risk, please also specifically identify how you will address any adverse consequences, examples might include:</a:t>
            </a:r>
          </a:p>
          <a:p>
            <a:pPr lvl="1"/>
            <a:r>
              <a:rPr lang="en-US" dirty="0" smtClean="0"/>
              <a:t>A list of local counselors will be provided to those who participate and those who show distress will be encouraged to contact a counselor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692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Describe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section serves to assure that benefits don’t unduly influence vulnerable persons to participate (e.g., offering a significant amount of money to the poor in order to entice their participation in high-risk medical experiments)</a:t>
            </a:r>
          </a:p>
          <a:p>
            <a:endParaRPr lang="en-US" dirty="0" smtClean="0"/>
          </a:p>
          <a:p>
            <a:r>
              <a:rPr lang="en-US" dirty="0" smtClean="0"/>
              <a:t>Describe any benefits to your participant, examples:</a:t>
            </a:r>
          </a:p>
          <a:p>
            <a:pPr lvl="1"/>
            <a:r>
              <a:rPr lang="en-US" dirty="0" smtClean="0"/>
              <a:t>Gift cards</a:t>
            </a:r>
          </a:p>
          <a:p>
            <a:pPr lvl="1"/>
            <a:r>
              <a:rPr lang="en-US" dirty="0" smtClean="0"/>
              <a:t>Monetary payment</a:t>
            </a:r>
          </a:p>
          <a:p>
            <a:pPr lvl="1"/>
            <a:r>
              <a:rPr lang="en-US" dirty="0" smtClean="0"/>
              <a:t>Etc. 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6173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You are asked to describe how and to whom your results will be reported.</a:t>
            </a:r>
          </a:p>
          <a:p>
            <a:r>
              <a:rPr lang="en-US" dirty="0" smtClean="0"/>
              <a:t>List:</a:t>
            </a:r>
          </a:p>
          <a:p>
            <a:pPr lvl="1"/>
            <a:r>
              <a:rPr lang="en-US" dirty="0" smtClean="0"/>
              <a:t>Journal, newsletter, other print materials</a:t>
            </a:r>
            <a:endParaRPr lang="en-US" dirty="0"/>
          </a:p>
          <a:p>
            <a:pPr lvl="1"/>
            <a:r>
              <a:rPr lang="en-US" dirty="0" smtClean="0"/>
              <a:t>Professional conferences </a:t>
            </a:r>
          </a:p>
          <a:p>
            <a:pPr lvl="1"/>
            <a:r>
              <a:rPr lang="en-US" dirty="0" smtClean="0"/>
              <a:t>Classroom presentation</a:t>
            </a:r>
          </a:p>
          <a:p>
            <a:r>
              <a:rPr lang="en-US" dirty="0" smtClean="0"/>
              <a:t>Remember, </a:t>
            </a:r>
            <a:r>
              <a:rPr lang="en-US" b="1" dirty="0" smtClean="0"/>
              <a:t>your ability to share your results is limited to what is described in your proposal</a:t>
            </a:r>
            <a:r>
              <a:rPr lang="en-US" dirty="0" smtClean="0"/>
              <a:t>—if you only include classroom presentation, you will have to write an additional proposal if you later want to present at a conference, for example.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849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Anonymity &amp; Confidentiality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how you will maintain confidentiality and/or anonymity</a:t>
            </a:r>
          </a:p>
          <a:p>
            <a:r>
              <a:rPr lang="en-US" dirty="0" smtClean="0"/>
              <a:t>Will you provide pseudonyms and change identifying information (qualitative), for example?</a:t>
            </a:r>
          </a:p>
          <a:p>
            <a:r>
              <a:rPr lang="en-US" dirty="0" smtClean="0"/>
              <a:t>How will you secure your data?</a:t>
            </a:r>
          </a:p>
          <a:p>
            <a:pPr lvl="1"/>
            <a:r>
              <a:rPr lang="en-US" dirty="0" smtClean="0"/>
              <a:t>Data should be password protected or encrypted</a:t>
            </a:r>
          </a:p>
          <a:p>
            <a:pPr lvl="1"/>
            <a:r>
              <a:rPr lang="en-US" dirty="0" smtClean="0"/>
              <a:t>Consider maintaining health related research data in HIPPA compliant forms (encrypted, not stored on a </a:t>
            </a:r>
            <a:r>
              <a:rPr lang="en-US" dirty="0"/>
              <a:t>G</a:t>
            </a:r>
            <a:r>
              <a:rPr lang="en-US" dirty="0" smtClean="0"/>
              <a:t>oogle drive)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2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07308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Method: Procedure &amp; Apparatus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067505"/>
            <a:ext cx="7620000" cy="4468321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Method (Procedures): </a:t>
            </a:r>
            <a:r>
              <a:rPr lang="en-US" dirty="0" smtClean="0"/>
              <a:t>Describes </a:t>
            </a:r>
            <a:r>
              <a:rPr lang="en-US" b="1" dirty="0"/>
              <a:t>how</a:t>
            </a:r>
            <a:r>
              <a:rPr lang="en-US" dirty="0"/>
              <a:t> you will conduct your </a:t>
            </a:r>
            <a:r>
              <a:rPr lang="en-US" dirty="0" smtClean="0"/>
              <a:t>research, the </a:t>
            </a:r>
            <a:r>
              <a:rPr lang="en-US" dirty="0"/>
              <a:t>procedures of your research &amp; collection of data, </a:t>
            </a:r>
            <a:r>
              <a:rPr lang="en-US" dirty="0" smtClean="0"/>
              <a:t>and how </a:t>
            </a:r>
            <a:r>
              <a:rPr lang="en-US" dirty="0"/>
              <a:t>the data will be </a:t>
            </a:r>
            <a:r>
              <a:rPr lang="en-US" dirty="0" smtClean="0"/>
              <a:t>processed</a:t>
            </a:r>
          </a:p>
          <a:p>
            <a:r>
              <a:rPr lang="en-US" b="1" dirty="0" smtClean="0"/>
              <a:t>Method (Apparatus):</a:t>
            </a:r>
            <a:endParaRPr lang="en-US" dirty="0" smtClean="0"/>
          </a:p>
          <a:p>
            <a:pPr lvl="1"/>
            <a:r>
              <a:rPr lang="en-US" dirty="0" smtClean="0"/>
              <a:t>Describe all instruments or equipment you plan to use:</a:t>
            </a:r>
          </a:p>
          <a:p>
            <a:pPr lvl="2"/>
            <a:r>
              <a:rPr lang="en-US" dirty="0" smtClean="0"/>
              <a:t>Camera</a:t>
            </a:r>
          </a:p>
          <a:p>
            <a:pPr lvl="2"/>
            <a:r>
              <a:rPr lang="en-US" dirty="0" smtClean="0"/>
              <a:t>Video recorders</a:t>
            </a:r>
          </a:p>
          <a:p>
            <a:pPr lvl="2"/>
            <a:r>
              <a:rPr lang="en-US" dirty="0" smtClean="0"/>
              <a:t>Audio-recorders</a:t>
            </a:r>
          </a:p>
          <a:p>
            <a:pPr lvl="2"/>
            <a:r>
              <a:rPr lang="en-US" dirty="0" smtClean="0"/>
              <a:t>Survey instruments</a:t>
            </a:r>
          </a:p>
          <a:p>
            <a:pPr lvl="1"/>
            <a:r>
              <a:rPr lang="en-US" b="1" dirty="0" smtClean="0"/>
              <a:t>Attach any researcher-created instruments</a:t>
            </a:r>
          </a:p>
          <a:p>
            <a:pPr lvl="2"/>
            <a:r>
              <a:rPr lang="en-US" dirty="0" smtClean="0"/>
              <a:t>Qualitative studies that include an interview should include your proposed questions</a:t>
            </a:r>
          </a:p>
          <a:p>
            <a:pPr marL="777240" lvl="2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632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24930"/>
          </a:xfrm>
        </p:spPr>
        <p:txBody>
          <a:bodyPr>
            <a:noAutofit/>
          </a:bodyPr>
          <a:lstStyle/>
          <a:p>
            <a:r>
              <a:rPr lang="en-US" sz="3200" dirty="0" smtClean="0"/>
              <a:t>Common Problems that Can Delay Approval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51292"/>
            <a:ext cx="7620000" cy="4633962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Remember to attach your NIH certificate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Remember your faculty approval form… and don’t forget to attach one that is </a:t>
            </a:r>
            <a:r>
              <a:rPr lang="en-US" b="1" dirty="0" smtClean="0"/>
              <a:t>signed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Carefully review your consent form. Does it fully and completely inform your client about what is being asked of them and potential risks &amp; benefits?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Have you included EMU IRB contact information?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Have you attached your consent?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Fully describe how you will protect your data &amp; participant confidentiality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Have you attached any surveys or researcher created interviews?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815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Origins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10342"/>
            <a:ext cx="7886700" cy="4763235"/>
          </a:xfrm>
        </p:spPr>
        <p:txBody>
          <a:bodyPr>
            <a:normAutofit fontScale="92500" lnSpcReduction="2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The need for Institutional Review Boards (IRB) and for the proposal and review process </a:t>
            </a:r>
            <a:r>
              <a:rPr lang="en-US" b="1" dirty="0" smtClean="0">
                <a:solidFill>
                  <a:srgbClr val="D07B29"/>
                </a:solidFill>
              </a:rPr>
              <a:t>arises from historical abuses in research</a:t>
            </a:r>
            <a:r>
              <a:rPr lang="en-US" dirty="0" smtClean="0"/>
              <a:t> some of which include:</a:t>
            </a:r>
          </a:p>
          <a:p>
            <a:pPr lvl="1"/>
            <a:r>
              <a:rPr lang="en-US" b="1" dirty="0"/>
              <a:t>Nuremberg </a:t>
            </a:r>
            <a:r>
              <a:rPr lang="en-US" b="1" dirty="0" smtClean="0"/>
              <a:t>trials</a:t>
            </a:r>
            <a:r>
              <a:rPr lang="en-US" dirty="0" smtClean="0"/>
              <a:t>: </a:t>
            </a:r>
            <a:r>
              <a:rPr lang="en-US" dirty="0"/>
              <a:t>revealed inhumane medical experimentation by WWII </a:t>
            </a:r>
            <a:r>
              <a:rPr lang="en-US" dirty="0" smtClean="0"/>
              <a:t>doctors :Gives rise to the </a:t>
            </a:r>
            <a:r>
              <a:rPr lang="en-US" dirty="0"/>
              <a:t>Nuremberg Code of </a:t>
            </a:r>
            <a:r>
              <a:rPr lang="en-US" dirty="0" smtClean="0"/>
              <a:t>1945</a:t>
            </a:r>
          </a:p>
          <a:p>
            <a:pPr lvl="1"/>
            <a:r>
              <a:rPr lang="en-US" b="1" dirty="0"/>
              <a:t>Declaration of </a:t>
            </a:r>
            <a:r>
              <a:rPr lang="en-US" b="1" dirty="0" smtClean="0"/>
              <a:t>Helsinki: </a:t>
            </a:r>
            <a:r>
              <a:rPr lang="en-US" dirty="0"/>
              <a:t>in 1964 addressed the spread of biomedical </a:t>
            </a:r>
            <a:r>
              <a:rPr lang="en-US" dirty="0" smtClean="0"/>
              <a:t>research</a:t>
            </a:r>
          </a:p>
          <a:p>
            <a:pPr lvl="1"/>
            <a:r>
              <a:rPr lang="en-US" b="1" dirty="0"/>
              <a:t>Tuskegee Syphilis </a:t>
            </a:r>
            <a:r>
              <a:rPr lang="en-US" b="1" dirty="0" smtClean="0"/>
              <a:t>Study, 1972</a:t>
            </a:r>
            <a:r>
              <a:rPr lang="en-US" b="1" dirty="0"/>
              <a:t>: </a:t>
            </a:r>
            <a:r>
              <a:rPr lang="en-US" dirty="0"/>
              <a:t>Disclosure of 30-year government-supported syphilis research </a:t>
            </a:r>
            <a:r>
              <a:rPr lang="en-US" dirty="0" smtClean="0"/>
              <a:t>(300 </a:t>
            </a:r>
            <a:r>
              <a:rPr lang="en-US" dirty="0"/>
              <a:t>black men </a:t>
            </a:r>
            <a:r>
              <a:rPr lang="en-US" dirty="0" smtClean="0"/>
              <a:t>diagnosed with </a:t>
            </a:r>
            <a:r>
              <a:rPr lang="en-US" dirty="0"/>
              <a:t>syphilis went untreated, told they had “bad blood”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Prompted </a:t>
            </a:r>
            <a:r>
              <a:rPr lang="en-US" dirty="0"/>
              <a:t>public Law 93-348 calling for the National Commission for Protection of Human Subjects of Biomedical and Behavioral </a:t>
            </a:r>
            <a:r>
              <a:rPr lang="en-US" dirty="0" smtClean="0"/>
              <a:t>Research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08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Primary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/>
              <a:t>Current code is based on the Belmont report that </a:t>
            </a:r>
            <a:r>
              <a:rPr lang="en-US" dirty="0" smtClean="0"/>
              <a:t>outlines three primary values that all researchers are asked to consider:</a:t>
            </a:r>
            <a:endParaRPr lang="en-US" dirty="0"/>
          </a:p>
          <a:p>
            <a:pPr lvl="1"/>
            <a:r>
              <a:rPr lang="en-US" b="1" dirty="0" smtClean="0">
                <a:solidFill>
                  <a:srgbClr val="D07B29"/>
                </a:solidFill>
              </a:rPr>
              <a:t>Beneficence</a:t>
            </a:r>
            <a:r>
              <a:rPr lang="en-US" b="1" dirty="0" smtClean="0"/>
              <a:t>: </a:t>
            </a:r>
            <a:r>
              <a:rPr lang="en-US" dirty="0" smtClean="0"/>
              <a:t>maximize benefits for science and humanity while minimizing and avoiding harm</a:t>
            </a:r>
          </a:p>
          <a:p>
            <a:pPr lvl="1"/>
            <a:r>
              <a:rPr lang="en-US" b="1" dirty="0" smtClean="0">
                <a:solidFill>
                  <a:srgbClr val="D07B29"/>
                </a:solidFill>
              </a:rPr>
              <a:t>Respect</a:t>
            </a:r>
            <a:r>
              <a:rPr lang="en-US" b="1" dirty="0" smtClean="0"/>
              <a:t>: </a:t>
            </a:r>
            <a:r>
              <a:rPr lang="en-US" dirty="0" smtClean="0"/>
              <a:t>aims to protect the autonomy and privacy rights of participants</a:t>
            </a:r>
          </a:p>
          <a:p>
            <a:pPr lvl="1"/>
            <a:r>
              <a:rPr lang="en-US" b="1" dirty="0" smtClean="0">
                <a:solidFill>
                  <a:srgbClr val="D07B29"/>
                </a:solidFill>
              </a:rPr>
              <a:t>Justice</a:t>
            </a:r>
            <a:r>
              <a:rPr lang="en-US" b="1" dirty="0" smtClean="0"/>
              <a:t>: </a:t>
            </a:r>
            <a:r>
              <a:rPr lang="en-US" dirty="0" smtClean="0"/>
              <a:t>ensures that the cost of research does not burden one group more than another and that the benefits of research are not given heavily to one over group over others.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8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Qualifications to Conduct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All researchers must demonstrate their qualification to conduct research by </a:t>
            </a:r>
            <a:r>
              <a:rPr lang="en-US" b="1" dirty="0" smtClean="0">
                <a:solidFill>
                  <a:srgbClr val="D07B29"/>
                </a:solidFill>
              </a:rPr>
              <a:t>completing a national exam </a:t>
            </a:r>
            <a:r>
              <a:rPr lang="en-US" dirty="0" smtClean="0"/>
              <a:t>sponsored by the National Institutes of Health</a:t>
            </a:r>
          </a:p>
          <a:p>
            <a:r>
              <a:rPr lang="en-US" dirty="0" smtClean="0"/>
              <a:t>Find a link at </a:t>
            </a:r>
            <a:r>
              <a:rPr lang="en-US" b="1" dirty="0" smtClean="0">
                <a:solidFill>
                  <a:srgbClr val="002060"/>
                </a:solidFill>
              </a:rPr>
              <a:t>www.emu.edu/irb</a:t>
            </a:r>
          </a:p>
          <a:p>
            <a:r>
              <a:rPr lang="en-US" dirty="0" smtClean="0"/>
              <a:t>The test is comprised of the following sections:</a:t>
            </a:r>
          </a:p>
          <a:p>
            <a:pPr lvl="1"/>
            <a:r>
              <a:rPr lang="en-US" dirty="0" smtClean="0"/>
              <a:t>Codes &amp; Regulations (6 questions)</a:t>
            </a:r>
          </a:p>
          <a:p>
            <a:pPr lvl="1"/>
            <a:r>
              <a:rPr lang="en-US" dirty="0" smtClean="0"/>
              <a:t>Respect for Persons (6)</a:t>
            </a:r>
          </a:p>
          <a:p>
            <a:pPr lvl="1"/>
            <a:r>
              <a:rPr lang="en-US" dirty="0" smtClean="0"/>
              <a:t>Beneficence (5)</a:t>
            </a:r>
          </a:p>
          <a:p>
            <a:pPr lvl="1"/>
            <a:r>
              <a:rPr lang="en-US" dirty="0" smtClean="0"/>
              <a:t>Justice (4)</a:t>
            </a:r>
          </a:p>
          <a:p>
            <a:r>
              <a:rPr lang="en-US" dirty="0" smtClean="0"/>
              <a:t>At the end of your exam, you will receive a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005BAA"/>
                </a:solidFill>
              </a:rPr>
              <a:t>certificate</a:t>
            </a:r>
            <a:r>
              <a:rPr lang="en-US" b="1" dirty="0" smtClean="0"/>
              <a:t> </a:t>
            </a:r>
            <a:r>
              <a:rPr lang="en-US" dirty="0" smtClean="0"/>
              <a:t>that you will download onto your computer; </a:t>
            </a:r>
            <a:r>
              <a:rPr lang="en-US" b="1" dirty="0" smtClean="0">
                <a:solidFill>
                  <a:srgbClr val="005BAA"/>
                </a:solidFill>
              </a:rPr>
              <a:t>valid for 4 years</a:t>
            </a:r>
            <a:endParaRPr lang="en-US" b="1" dirty="0">
              <a:solidFill>
                <a:srgbClr val="005BA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28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IRB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70300"/>
            <a:ext cx="7886700" cy="4911516"/>
          </a:xfrm>
        </p:spPr>
        <p:txBody>
          <a:bodyPr>
            <a:normAutofit fontScale="92500" lnSpcReduction="1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b="1" dirty="0" smtClean="0">
                <a:solidFill>
                  <a:srgbClr val="D07B29"/>
                </a:solidFill>
              </a:rPr>
              <a:t>SUBMIT</a:t>
            </a:r>
            <a:r>
              <a:rPr lang="en-US" dirty="0" smtClean="0"/>
              <a:t> your IRB proposal before you begin your research and </a:t>
            </a:r>
            <a:r>
              <a:rPr lang="en-US" b="1" dirty="0" smtClean="0"/>
              <a:t>at least one week before </a:t>
            </a:r>
            <a:r>
              <a:rPr lang="en-US" dirty="0" smtClean="0"/>
              <a:t>the scheduled full meeting of the board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D07B29"/>
                </a:solidFill>
              </a:rPr>
              <a:t>REVIEW</a:t>
            </a:r>
            <a:r>
              <a:rPr lang="en-US" dirty="0" smtClean="0"/>
              <a:t> - One member of the board reviews all submissions and separates the expedited reviews from those that need a full board review</a:t>
            </a:r>
          </a:p>
          <a:p>
            <a:pPr lvl="1"/>
            <a:r>
              <a:rPr lang="en-US" u="sng" dirty="0" smtClean="0">
                <a:solidFill>
                  <a:srgbClr val="005BAA"/>
                </a:solidFill>
              </a:rPr>
              <a:t>Expedited</a:t>
            </a:r>
            <a:r>
              <a:rPr lang="en-US" dirty="0" smtClean="0"/>
              <a:t> proposals are reviewed upon receipt and an immediate response is given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Those that require a </a:t>
            </a:r>
            <a:r>
              <a:rPr lang="en-US" u="sng" dirty="0" smtClean="0">
                <a:solidFill>
                  <a:srgbClr val="005BAA"/>
                </a:solidFill>
              </a:rPr>
              <a:t>full review</a:t>
            </a:r>
            <a:r>
              <a:rPr lang="en-US" dirty="0" smtClean="0">
                <a:solidFill>
                  <a:srgbClr val="005BAA"/>
                </a:solidFill>
              </a:rPr>
              <a:t> </a:t>
            </a:r>
            <a:r>
              <a:rPr lang="en-US" dirty="0" smtClean="0"/>
              <a:t>are forwarded to the full board for review at the next meeting (See schedule)</a:t>
            </a:r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D07B29"/>
                </a:solidFill>
              </a:rPr>
              <a:t>APPROVAL </a:t>
            </a:r>
            <a:r>
              <a:rPr lang="en-US" dirty="0" smtClean="0"/>
              <a:t>- </a:t>
            </a:r>
            <a:r>
              <a:rPr lang="en-US" dirty="0"/>
              <a:t>The </a:t>
            </a:r>
            <a:r>
              <a:rPr lang="en-US" dirty="0" smtClean="0"/>
              <a:t>board either approves the study “as is” or asks for clarifications or even modifications to the study if it is deemed important to assure the safety and well-being of the potential participants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189" y="873134"/>
            <a:ext cx="79083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F5A81C"/>
                </a:solidFill>
              </a:rPr>
              <a:t>1</a:t>
            </a:r>
            <a:endParaRPr lang="en-US" dirty="0" smtClean="0">
              <a:solidFill>
                <a:srgbClr val="F5A81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3188" y="2461030"/>
            <a:ext cx="79083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rgbClr val="F5A81C"/>
                </a:solidFill>
              </a:rPr>
              <a:t>2</a:t>
            </a:r>
            <a:endParaRPr lang="en-US" dirty="0" smtClean="0">
              <a:solidFill>
                <a:srgbClr val="F5A81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3189" y="4534955"/>
            <a:ext cx="79083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F5A81C"/>
                </a:solidFill>
              </a:rPr>
              <a:t>3</a:t>
            </a:r>
            <a:endParaRPr lang="en-US" dirty="0" smtClean="0">
              <a:solidFill>
                <a:srgbClr val="F5A8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4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Categories of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10342"/>
            <a:ext cx="6282896" cy="3461657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Your first step is to go to the decision tree and discover </a:t>
            </a:r>
            <a:r>
              <a:rPr lang="en-US" b="1" dirty="0" smtClean="0"/>
              <a:t>which category your research falls into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D07B29"/>
                </a:solidFill>
              </a:rPr>
              <a:t>Full board review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D07B29"/>
                </a:solidFill>
              </a:rPr>
              <a:t>Expedited review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D07B29"/>
                </a:solidFill>
              </a:rPr>
              <a:t>Classroom research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28951" y="2321305"/>
            <a:ext cx="2240692" cy="2031325"/>
          </a:xfrm>
          <a:prstGeom prst="rect">
            <a:avLst/>
          </a:prstGeom>
          <a:solidFill>
            <a:srgbClr val="F5A81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Remember, it is your IRB committee that will decide if your research should be expedited or will be reviewed fully by the board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9048" y="4744994"/>
            <a:ext cx="7640595" cy="830997"/>
          </a:xfrm>
          <a:prstGeom prst="rect">
            <a:avLst/>
          </a:prstGeom>
          <a:solidFill>
            <a:srgbClr val="1D376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Link: IRB </a:t>
            </a:r>
            <a:r>
              <a:rPr lang="en-US" sz="2400" b="1" dirty="0">
                <a:solidFill>
                  <a:schemeClr val="bg1"/>
                </a:solidFill>
              </a:rPr>
              <a:t>Proposal Decision </a:t>
            </a:r>
            <a:r>
              <a:rPr lang="en-US" sz="2400" b="1" dirty="0" smtClean="0">
                <a:solidFill>
                  <a:schemeClr val="bg1"/>
                </a:solidFill>
              </a:rPr>
              <a:t>Tree</a:t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  <a:hlinkClick r:id="rId2"/>
              </a:rPr>
              <a:t>emu.edu/</a:t>
            </a:r>
            <a:r>
              <a:rPr lang="en-US" sz="2400" dirty="0" err="1" smtClean="0">
                <a:solidFill>
                  <a:schemeClr val="bg1"/>
                </a:solidFill>
                <a:hlinkClick r:id="rId2"/>
              </a:rPr>
              <a:t>irb</a:t>
            </a:r>
            <a:r>
              <a:rPr lang="en-US" sz="2400" dirty="0" smtClean="0">
                <a:solidFill>
                  <a:schemeClr val="bg1"/>
                </a:solidFill>
                <a:hlinkClick r:id="rId2"/>
              </a:rPr>
              <a:t>/</a:t>
            </a:r>
            <a:r>
              <a:rPr lang="en-US" sz="2400" dirty="0" err="1" smtClean="0">
                <a:solidFill>
                  <a:schemeClr val="bg1"/>
                </a:solidFill>
                <a:hlinkClick r:id="rId2"/>
              </a:rPr>
              <a:t>irb</a:t>
            </a:r>
            <a:r>
              <a:rPr lang="en-US" sz="2400" dirty="0" smtClean="0">
                <a:solidFill>
                  <a:schemeClr val="bg1"/>
                </a:solidFill>
                <a:hlinkClick r:id="rId2"/>
              </a:rPr>
              <a:t>-proposal-decision-tree/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51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Let’s take a look at the elements of the proposal before we explore how to approach each.</a:t>
            </a:r>
            <a:br>
              <a:rPr lang="en-US" dirty="0" smtClean="0"/>
            </a:br>
            <a:endParaRPr lang="pl-PL" dirty="0" smtClean="0"/>
          </a:p>
          <a:p>
            <a:endParaRPr lang="pl-PL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442894" y="2437830"/>
            <a:ext cx="2240692" cy="2031325"/>
          </a:xfrm>
          <a:prstGeom prst="rect">
            <a:avLst/>
          </a:prstGeom>
          <a:solidFill>
            <a:srgbClr val="F5A81C"/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Remember that the submission link for students and for faculty are different; be sure you have identified the correct submission page!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6416" y="4948576"/>
            <a:ext cx="5350476" cy="830997"/>
          </a:xfrm>
          <a:prstGeom prst="rect">
            <a:avLst/>
          </a:prstGeom>
          <a:solidFill>
            <a:srgbClr val="1D376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Link: Student Proposal Form</a:t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pl-PL" sz="2400" dirty="0" smtClean="0">
                <a:hlinkClick r:id="rId2"/>
              </a:rPr>
              <a:t>emu.edu/irb/proposal/student</a:t>
            </a:r>
            <a:r>
              <a:rPr lang="pl-PL" sz="2400" dirty="0">
                <a:hlinkClick r:id="rId2"/>
              </a:rPr>
              <a:t>/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6636" y="1908313"/>
            <a:ext cx="2858272" cy="2910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91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907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How do I write a great proposal on my first attempt?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Description of research and the purpose: 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nclude </a:t>
            </a:r>
            <a:r>
              <a:rPr lang="en-US" b="1" dirty="0" smtClean="0">
                <a:solidFill>
                  <a:srgbClr val="F5A81C"/>
                </a:solidFill>
              </a:rPr>
              <a:t>why</a:t>
            </a:r>
            <a:r>
              <a:rPr lang="en-US" dirty="0" smtClean="0">
                <a:solidFill>
                  <a:srgbClr val="F5A81C"/>
                </a:solidFill>
              </a:rPr>
              <a:t> </a:t>
            </a:r>
            <a:r>
              <a:rPr lang="en-US" dirty="0" smtClean="0"/>
              <a:t>the research is important. If you are using a </a:t>
            </a:r>
            <a:r>
              <a:rPr lang="en-US" b="1" dirty="0" smtClean="0">
                <a:solidFill>
                  <a:srgbClr val="F5A81C"/>
                </a:solidFill>
              </a:rPr>
              <a:t>vulnerable population </a:t>
            </a:r>
            <a:r>
              <a:rPr lang="en-US" dirty="0" smtClean="0"/>
              <a:t>it would be important to </a:t>
            </a:r>
            <a:r>
              <a:rPr lang="en-US" b="1" dirty="0" smtClean="0">
                <a:solidFill>
                  <a:srgbClr val="F5A81C"/>
                </a:solidFill>
              </a:rPr>
              <a:t>describe this carefully</a:t>
            </a:r>
            <a:endParaRPr lang="en-US" dirty="0">
              <a:solidFill>
                <a:srgbClr val="F5A81C"/>
              </a:solidFill>
            </a:endParaRPr>
          </a:p>
          <a:p>
            <a:pPr lvl="1"/>
            <a:r>
              <a:rPr lang="en-US" dirty="0" smtClean="0"/>
              <a:t>This section guards against frivolous or burdensome research; what gap does your research fill in the literature, for example</a:t>
            </a:r>
          </a:p>
          <a:p>
            <a:r>
              <a:rPr lang="en-US" b="1" dirty="0" smtClean="0"/>
              <a:t>Method (Participants): </a:t>
            </a:r>
            <a:endParaRPr lang="en-US" dirty="0" smtClean="0"/>
          </a:p>
          <a:p>
            <a:pPr lvl="1"/>
            <a:r>
              <a:rPr lang="en-US" dirty="0" smtClean="0"/>
              <a:t>Clearly describes </a:t>
            </a:r>
            <a:r>
              <a:rPr lang="en-US" b="1" dirty="0" smtClean="0">
                <a:solidFill>
                  <a:srgbClr val="F5A81C"/>
                </a:solidFill>
              </a:rPr>
              <a:t>who</a:t>
            </a:r>
            <a:r>
              <a:rPr lang="en-US" dirty="0" smtClean="0">
                <a:solidFill>
                  <a:srgbClr val="F5A81C"/>
                </a:solidFill>
              </a:rPr>
              <a:t> </a:t>
            </a:r>
            <a:r>
              <a:rPr lang="en-US" dirty="0" smtClean="0"/>
              <a:t>will participate</a:t>
            </a:r>
          </a:p>
          <a:p>
            <a:pPr lvl="1"/>
            <a:r>
              <a:rPr lang="en-US" dirty="0" smtClean="0"/>
              <a:t>How many participants do you hope to include?</a:t>
            </a:r>
          </a:p>
          <a:p>
            <a:pPr lvl="1"/>
            <a:r>
              <a:rPr lang="en-US" dirty="0" smtClean="0"/>
              <a:t>How will you recruit these participants?</a:t>
            </a:r>
            <a:endParaRPr lang="en-US" dirty="0"/>
          </a:p>
          <a:p>
            <a:pPr lvl="1"/>
            <a:r>
              <a:rPr lang="en-US" dirty="0"/>
              <a:t>W</a:t>
            </a:r>
            <a:r>
              <a:rPr lang="en-US" dirty="0" smtClean="0"/>
              <a:t>ill you screen participants and how?</a:t>
            </a:r>
          </a:p>
        </p:txBody>
      </p:sp>
    </p:spTree>
    <p:extLst>
      <p:ext uri="{BB962C8B-B14F-4D97-AF65-F5344CB8AC3E}">
        <p14:creationId xmlns:p14="http://schemas.microsoft.com/office/powerpoint/2010/main" val="1434012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Strong proposals,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000" b="1" dirty="0"/>
              <a:t>Identify Vulnerable </a:t>
            </a:r>
            <a:r>
              <a:rPr lang="en-US" sz="3000" b="1" dirty="0" smtClean="0"/>
              <a:t>Groups</a:t>
            </a:r>
          </a:p>
          <a:p>
            <a:r>
              <a:rPr lang="en-US" dirty="0" smtClean="0"/>
              <a:t>Remember that each vulnerable group has particular needs that will need to be considered</a:t>
            </a:r>
          </a:p>
          <a:p>
            <a:pPr lvl="1"/>
            <a:r>
              <a:rPr lang="en-US" dirty="0" smtClean="0"/>
              <a:t>Prisoners or Institutionalized persons </a:t>
            </a:r>
          </a:p>
          <a:p>
            <a:pPr lvl="1"/>
            <a:r>
              <a:rPr lang="en-US" dirty="0" smtClean="0"/>
              <a:t>Pregnant women/fetuses</a:t>
            </a:r>
          </a:p>
          <a:p>
            <a:pPr lvl="1"/>
            <a:r>
              <a:rPr lang="en-US" dirty="0" smtClean="0"/>
              <a:t>Children under 18 (educational settings with typical educational approaches do </a:t>
            </a:r>
            <a:r>
              <a:rPr lang="en-US" b="1" dirty="0" smtClean="0"/>
              <a:t>NOT</a:t>
            </a:r>
            <a:r>
              <a:rPr lang="en-US" dirty="0" smtClean="0"/>
              <a:t> constitute special populations)</a:t>
            </a:r>
          </a:p>
          <a:p>
            <a:pPr lvl="1"/>
            <a:r>
              <a:rPr lang="en-US" dirty="0" smtClean="0"/>
              <a:t>Seriously ill or persons with disabilities</a:t>
            </a:r>
          </a:p>
          <a:p>
            <a:pPr lvl="1"/>
            <a:r>
              <a:rPr lang="en-US" dirty="0" smtClean="0"/>
              <a:t>Etc.</a:t>
            </a:r>
          </a:p>
          <a:p>
            <a:pPr lvl="1"/>
            <a:endParaRPr lang="en-US" dirty="0"/>
          </a:p>
          <a:p>
            <a:r>
              <a:rPr lang="en-US" dirty="0"/>
              <a:t>Make a </a:t>
            </a:r>
            <a:r>
              <a:rPr lang="en-US" b="1" dirty="0"/>
              <a:t>careful estimate of the time </a:t>
            </a:r>
            <a:r>
              <a:rPr lang="en-US" dirty="0"/>
              <a:t>that will be required of your participants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936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1216</Words>
  <Application>Microsoft Office PowerPoint</Application>
  <PresentationFormat>On-screen Show (4:3)</PresentationFormat>
  <Paragraphs>121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Arial</vt:lpstr>
      <vt:lpstr>Office Theme</vt:lpstr>
      <vt:lpstr>Developing an Effective IRB Application</vt:lpstr>
      <vt:lpstr>Historical Origins</vt:lpstr>
      <vt:lpstr>Three Primary Values</vt:lpstr>
      <vt:lpstr>Qualifications to Conduct Research</vt:lpstr>
      <vt:lpstr>IRB Process</vt:lpstr>
      <vt:lpstr>Three Categories of Research</vt:lpstr>
      <vt:lpstr>The Proposal</vt:lpstr>
      <vt:lpstr>How do I write a great proposal on my first attempt?</vt:lpstr>
      <vt:lpstr>Strong proposals, continued</vt:lpstr>
      <vt:lpstr>Informed Consent</vt:lpstr>
      <vt:lpstr>Describing Risks</vt:lpstr>
      <vt:lpstr>Describe Benefits</vt:lpstr>
      <vt:lpstr>Reporting Results</vt:lpstr>
      <vt:lpstr>Anonymity &amp; Confidentiality</vt:lpstr>
      <vt:lpstr>Method: Procedure &amp; Apparatus</vt:lpstr>
      <vt:lpstr>Common Problems that Can Delay Approval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2016-09-12T19:43:04Z</dcterms:created>
  <dcterms:modified xsi:type="dcterms:W3CDTF">2016-09-12T19:43:11Z</dcterms:modified>
</cp:coreProperties>
</file>